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3319cd98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3319cd9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3319cd98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3319cd9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3319cd9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3319cd9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3319cd9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3319cd9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3319cd98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3319cd98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3319cd98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3319cd98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3319cd98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3319cd98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3319cd98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3319cd98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3319cd98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3319cd98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32acded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32acded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3319cd9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3319cd9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3319cd9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3319cd9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3319cd9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3319cd9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3319cd98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3319cd98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3319cd9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3319cd9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3319cd9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3319cd9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3319cd9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3319cd9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Realtime Multi-Person 2D Pose Estimation using Part Affinity Fields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2"/>
          <p:cNvPicPr preferRelativeResize="0"/>
          <p:nvPr/>
        </p:nvPicPr>
        <p:blipFill>
          <a:blip r:embed="rId3">
            <a:alphaModFix/>
          </a:blip>
          <a:stretch>
            <a:fillRect/>
          </a:stretch>
        </p:blipFill>
        <p:spPr>
          <a:xfrm>
            <a:off x="0" y="255951"/>
            <a:ext cx="9144001" cy="46315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3"/>
          <p:cNvPicPr preferRelativeResize="0"/>
          <p:nvPr/>
        </p:nvPicPr>
        <p:blipFill>
          <a:blip r:embed="rId3">
            <a:alphaModFix/>
          </a:blip>
          <a:stretch>
            <a:fillRect/>
          </a:stretch>
        </p:blipFill>
        <p:spPr>
          <a:xfrm>
            <a:off x="0" y="1490799"/>
            <a:ext cx="9143998" cy="21619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Body Model</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We need to somehow connect all these limbs into people.</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This problem can be viewed as a k-partite graph matching problem, where nodes of the graph are body part detections, and edges are all possible connections between them (possible limbs). Here k-partite matching means that the vertices can be partitioned into k groups of nodes with no connections inside each group</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5"/>
          <p:cNvPicPr preferRelativeResize="0"/>
          <p:nvPr/>
        </p:nvPicPr>
        <p:blipFill>
          <a:blip r:embed="rId3">
            <a:alphaModFix/>
          </a:blip>
          <a:stretch>
            <a:fillRect/>
          </a:stretch>
        </p:blipFill>
        <p:spPr>
          <a:xfrm>
            <a:off x="0" y="507490"/>
            <a:ext cx="9143999" cy="39919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6"/>
          <p:cNvPicPr preferRelativeResize="0"/>
          <p:nvPr/>
        </p:nvPicPr>
        <p:blipFill rotWithShape="1">
          <a:blip r:embed="rId3">
            <a:alphaModFix/>
          </a:blip>
          <a:srcRect b="23420" l="25766" r="0" t="36735"/>
          <a:stretch/>
        </p:blipFill>
        <p:spPr>
          <a:xfrm>
            <a:off x="216313" y="1152463"/>
            <a:ext cx="8711375" cy="2628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7"/>
          <p:cNvPicPr preferRelativeResize="0"/>
          <p:nvPr/>
        </p:nvPicPr>
        <p:blipFill rotWithShape="1">
          <a:blip r:embed="rId3">
            <a:alphaModFix/>
          </a:blip>
          <a:srcRect b="14568" l="26381" r="26700" t="23676"/>
          <a:stretch/>
        </p:blipFill>
        <p:spPr>
          <a:xfrm>
            <a:off x="899275" y="57963"/>
            <a:ext cx="6793524" cy="5027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8"/>
          <p:cNvPicPr preferRelativeResize="0"/>
          <p:nvPr/>
        </p:nvPicPr>
        <p:blipFill>
          <a:blip r:embed="rId3">
            <a:alphaModFix/>
          </a:blip>
          <a:stretch>
            <a:fillRect/>
          </a:stretch>
        </p:blipFill>
        <p:spPr>
          <a:xfrm>
            <a:off x="1228725" y="0"/>
            <a:ext cx="668655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9"/>
          <p:cNvPicPr preferRelativeResize="0"/>
          <p:nvPr/>
        </p:nvPicPr>
        <p:blipFill>
          <a:blip r:embed="rId3">
            <a:alphaModFix/>
          </a:blip>
          <a:stretch>
            <a:fillRect/>
          </a:stretch>
        </p:blipFill>
        <p:spPr>
          <a:xfrm>
            <a:off x="1165014" y="0"/>
            <a:ext cx="6813972"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30"/>
          <p:cNvPicPr preferRelativeResize="0"/>
          <p:nvPr/>
        </p:nvPicPr>
        <p:blipFill>
          <a:blip r:embed="rId3">
            <a:alphaModFix/>
          </a:blip>
          <a:stretch>
            <a:fillRect/>
          </a:stretch>
        </p:blipFill>
        <p:spPr>
          <a:xfrm>
            <a:off x="1165014" y="0"/>
            <a:ext cx="681397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Affinity Fields</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A PAF is a set of 2D vector fields that encode the location and orientation of the limbs.</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Suppose you have already detected all body parts (hands, elbows, feet, ankles etc.); how do you now generate poses from them? First, you must find out how to connect two points to form a limb. For each body part, there are several candidates to form a limb: there are multiple people on the image, and there also can be lots of false positives. We need some confidence measure for the association between each body part detection.</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idx="1" type="body"/>
          </p:nvPr>
        </p:nvSpPr>
        <p:spPr>
          <a:xfrm>
            <a:off x="311700" y="3187225"/>
            <a:ext cx="8520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In essence a PAF is a set of vectors that encodes the direction from one part of the limb to the other; each limb is considered as an affinity field between body parts.</a:t>
            </a:r>
            <a:endParaRPr/>
          </a:p>
        </p:txBody>
      </p:sp>
      <p:pic>
        <p:nvPicPr>
          <p:cNvPr id="67" name="Google Shape;67;p15"/>
          <p:cNvPicPr preferRelativeResize="0"/>
          <p:nvPr/>
        </p:nvPicPr>
        <p:blipFill>
          <a:blip r:embed="rId3">
            <a:alphaModFix/>
          </a:blip>
          <a:stretch>
            <a:fillRect/>
          </a:stretch>
        </p:blipFill>
        <p:spPr>
          <a:xfrm>
            <a:off x="311700" y="742801"/>
            <a:ext cx="8628125" cy="231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If a point lies on the limb then its value in the PAF is a unit vector pointing from starting joint point to ending joint point of this limb; the value is zero if it is outside the limb. Thus, </a:t>
            </a:r>
            <a:r>
              <a:rPr lang="en" sz="1600">
                <a:solidFill>
                  <a:schemeClr val="dk1"/>
                </a:solidFill>
                <a:highlight>
                  <a:srgbClr val="E9FDF0"/>
                </a:highlight>
                <a:latin typeface="Georgia"/>
                <a:ea typeface="Georgia"/>
                <a:cs typeface="Georgia"/>
                <a:sym typeface="Georgia"/>
              </a:rPr>
              <a:t>PAF is a vector field that contains information about one specific limb for all the people on the image, and the entire set of PAFs encodes all the limbs for every person.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7"/>
          <p:cNvPicPr preferRelativeResize="0"/>
          <p:nvPr/>
        </p:nvPicPr>
        <p:blipFill>
          <a:blip r:embed="rId3">
            <a:alphaModFix/>
          </a:blip>
          <a:stretch>
            <a:fillRect/>
          </a:stretch>
        </p:blipFill>
        <p:spPr>
          <a:xfrm>
            <a:off x="0" y="1536519"/>
            <a:ext cx="9143998" cy="20704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First, a feedforward neural network predicts a set of body part locations on the image in the form of a confidence map and a set of PAFs that encode the degree of association between these body parts. Thus, the algorithm gets all information necessary for further matching of limbs and people.</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Next, confidence maps and affinity fields are parsed together to output the final positions of limbs for all people on the picture.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9"/>
          <p:cNvPicPr preferRelativeResize="0"/>
          <p:nvPr/>
        </p:nvPicPr>
        <p:blipFill>
          <a:blip r:embed="rId3">
            <a:alphaModFix/>
          </a:blip>
          <a:stretch>
            <a:fillRect/>
          </a:stretch>
        </p:blipFill>
        <p:spPr>
          <a:xfrm>
            <a:off x="0" y="1035241"/>
            <a:ext cx="9143998" cy="41082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Core Idea:</a:t>
            </a:r>
            <a:r>
              <a:rPr lang="en"/>
              <a:t> </a:t>
            </a:r>
            <a:r>
              <a:rPr lang="en" sz="1600">
                <a:solidFill>
                  <a:schemeClr val="dk1"/>
                </a:solidFill>
                <a:highlight>
                  <a:srgbClr val="FFFFFF"/>
                </a:highlight>
                <a:latin typeface="Georgia"/>
                <a:ea typeface="Georgia"/>
                <a:cs typeface="Georgia"/>
                <a:sym typeface="Georgia"/>
              </a:rPr>
              <a:t>simultaneously predict detection confidence map and affinity fields.</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0"/>
              </a:spcAft>
              <a:buNone/>
            </a:pPr>
            <a:r>
              <a:rPr lang="en" sz="1600">
                <a:solidFill>
                  <a:schemeClr val="dk1"/>
                </a:solidFill>
                <a:highlight>
                  <a:srgbClr val="FFFFFF"/>
                </a:highlight>
                <a:latin typeface="Georgia"/>
                <a:ea typeface="Georgia"/>
                <a:cs typeface="Georgia"/>
                <a:sym typeface="Georgia"/>
              </a:rPr>
              <a:t>The top branch predicts the detection confidence maps and the bottom branch is for affinity fields. Both branches are organized as an iterative prediction architecture, which refines predictions over successive stages</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0"/>
              </a:spcAft>
              <a:buNone/>
            </a:pPr>
            <a:r>
              <a:rPr lang="en" sz="1600">
                <a:solidFill>
                  <a:schemeClr val="dk1"/>
                </a:solidFill>
                <a:highlight>
                  <a:srgbClr val="FFFFFF"/>
                </a:highlight>
                <a:latin typeface="Georgia"/>
                <a:ea typeface="Georgia"/>
                <a:cs typeface="Georgia"/>
                <a:sym typeface="Georgia"/>
              </a:rPr>
              <a:t>Before passing input to this two-branch network the method uses auxiliary CNN (first 10 layers of VGG-19) to extract an input feature map </a:t>
            </a:r>
            <a:r>
              <a:rPr b="1" lang="en" sz="1600">
                <a:solidFill>
                  <a:schemeClr val="dk1"/>
                </a:solidFill>
                <a:highlight>
                  <a:srgbClr val="FFFFFF"/>
                </a:highlight>
                <a:latin typeface="Georgia"/>
                <a:ea typeface="Georgia"/>
                <a:cs typeface="Georgia"/>
                <a:sym typeface="Georgia"/>
              </a:rPr>
              <a:t>F</a:t>
            </a:r>
            <a:r>
              <a:rPr lang="en" sz="1600">
                <a:solidFill>
                  <a:schemeClr val="dk1"/>
                </a:solidFill>
                <a:highlight>
                  <a:srgbClr val="FFFFFF"/>
                </a:highlight>
                <a:latin typeface="Georgia"/>
                <a:ea typeface="Georgia"/>
                <a:cs typeface="Georgia"/>
                <a:sym typeface="Georgia"/>
              </a:rPr>
              <a:t>. This prediction is processed by both branches, and their predictions concatenated with initial </a:t>
            </a:r>
            <a:r>
              <a:rPr b="1" lang="en" sz="1600">
                <a:solidFill>
                  <a:schemeClr val="dk1"/>
                </a:solidFill>
                <a:highlight>
                  <a:srgbClr val="FFFFFF"/>
                </a:highlight>
                <a:latin typeface="Georgia"/>
                <a:ea typeface="Georgia"/>
                <a:cs typeface="Georgia"/>
                <a:sym typeface="Georgia"/>
              </a:rPr>
              <a:t>F</a:t>
            </a:r>
            <a:r>
              <a:rPr lang="en" sz="1600">
                <a:solidFill>
                  <a:schemeClr val="dk1"/>
                </a:solidFill>
                <a:highlight>
                  <a:srgbClr val="FFFFFF"/>
                </a:highlight>
                <a:latin typeface="Georgia"/>
                <a:ea typeface="Georgia"/>
                <a:cs typeface="Georgia"/>
                <a:sym typeface="Georgia"/>
              </a:rPr>
              <a:t> are used as input for the next stage (as features).</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At the end of each stage, the corresponding loss function is applied for each branch to guide the network.</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21"/>
          <p:cNvPicPr preferRelativeResize="0"/>
          <p:nvPr/>
        </p:nvPicPr>
        <p:blipFill>
          <a:blip r:embed="rId3">
            <a:alphaModFix/>
          </a:blip>
          <a:stretch>
            <a:fillRect/>
          </a:stretch>
        </p:blipFill>
        <p:spPr>
          <a:xfrm>
            <a:off x="0" y="739684"/>
            <a:ext cx="9143998" cy="36641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